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2" r:id="rId5"/>
    <p:sldId id="281" r:id="rId6"/>
    <p:sldId id="259" r:id="rId7"/>
    <p:sldId id="274" r:id="rId8"/>
    <p:sldId id="261" r:id="rId9"/>
    <p:sldId id="270" r:id="rId10"/>
    <p:sldId id="282" r:id="rId11"/>
  </p:sldIdLst>
  <p:sldSz cx="9144000" cy="5143500" type="screen16x9"/>
  <p:notesSz cx="6858000" cy="9144000"/>
  <p:embeddedFontLst>
    <p:embeddedFont>
      <p:font typeface="Montserrat Light" charset="0"/>
      <p:regular r:id="rId13"/>
      <p:bold r:id="rId14"/>
      <p:italic r:id="rId15"/>
      <p:boldItalic r:id="rId16"/>
    </p:embeddedFont>
    <p:embeddedFont>
      <p:font typeface="Montserrat" charset="0"/>
      <p:regular r:id="rId17"/>
      <p:bold r:id="rId18"/>
      <p:italic r:id="rId19"/>
      <p:boldItalic r:id="rId20"/>
    </p:embeddedFont>
    <p:embeddedFont>
      <p:font typeface="Montserrat ExtraBold" charset="0"/>
      <p:bold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E75C888-D13C-4F04-A0A8-709BC2F43DA2}">
  <a:tblStyle styleId="{9E75C888-D13C-4F04-A0A8-709BC2F43D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340" autoAdjust="0"/>
  </p:normalViewPr>
  <p:slideViewPr>
    <p:cSldViewPr>
      <p:cViewPr>
        <p:scale>
          <a:sx n="110" d="100"/>
          <a:sy n="110" d="100"/>
        </p:scale>
        <p:origin x="-581" y="-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799784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" y="-11"/>
            <a:ext cx="2429759" cy="1609289"/>
            <a:chOff x="608719" y="-11"/>
            <a:chExt cx="2429759" cy="1609289"/>
          </a:xfrm>
        </p:grpSpPr>
        <p:sp>
          <p:nvSpPr>
            <p:cNvPr id="11" name="Google Shape;11;p2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4894945" y="-11"/>
            <a:ext cx="4252453" cy="5146816"/>
            <a:chOff x="4894945" y="-11"/>
            <a:chExt cx="4252453" cy="5146816"/>
          </a:xfrm>
        </p:grpSpPr>
        <p:sp>
          <p:nvSpPr>
            <p:cNvPr id="25" name="Google Shape;25;p2"/>
            <p:cNvSpPr/>
            <p:nvPr/>
          </p:nvSpPr>
          <p:spPr>
            <a:xfrm>
              <a:off x="6108962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6818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324645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324645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32502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5386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932502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932502" y="3216737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38692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108962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716818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324645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932502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5386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94945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108962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50277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9990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324645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16818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716818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932502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932502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932502" y="2895958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932492" y="3538418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10896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716818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16818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32464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5386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869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324658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324658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716831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716831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324658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24658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853869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109812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109812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717668" y="1286669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717668" y="193002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717668" y="2573381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325495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717668" y="3216737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325495" y="2895958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933352" y="193002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933352" y="257338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8539542" y="16088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109812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109812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717668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325495" y="1930025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17668" y="22526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325495" y="257338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2"/>
          <p:cNvGrpSpPr/>
          <p:nvPr/>
        </p:nvGrpSpPr>
        <p:grpSpPr>
          <a:xfrm flipH="1">
            <a:off x="-7" y="3860093"/>
            <a:ext cx="2429755" cy="1286712"/>
            <a:chOff x="6714243" y="3860093"/>
            <a:chExt cx="2429755" cy="1286712"/>
          </a:xfrm>
        </p:grpSpPr>
        <p:sp>
          <p:nvSpPr>
            <p:cNvPr id="80" name="Google Shape;80;p2"/>
            <p:cNvSpPr/>
            <p:nvPr/>
          </p:nvSpPr>
          <p:spPr>
            <a:xfrm>
              <a:off x="7929952" y="386009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536142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322095" y="4825993"/>
              <a:ext cx="607886" cy="320811"/>
            </a:xfrm>
            <a:custGeom>
              <a:avLst/>
              <a:gdLst/>
              <a:ahLst/>
              <a:cxnLst/>
              <a:rect l="l" t="t" r="r" b="b"/>
              <a:pathLst>
                <a:path w="20428" h="9991" extrusionOk="0">
                  <a:moveTo>
                    <a:pt x="1" y="1"/>
                  </a:moveTo>
                  <a:lnTo>
                    <a:pt x="1" y="9991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929952" y="4503448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853614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322095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8536142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92995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32209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929952" y="4825993"/>
              <a:ext cx="606220" cy="320811"/>
            </a:xfrm>
            <a:custGeom>
              <a:avLst/>
              <a:gdLst/>
              <a:ahLst/>
              <a:cxnLst/>
              <a:rect l="l" t="t" r="r" b="b"/>
              <a:pathLst>
                <a:path w="20372" h="9991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9991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853614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14243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3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52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3"/>
          <p:cNvSpPr txBox="1">
            <a:spLocks noGrp="1"/>
          </p:cNvSpPr>
          <p:nvPr>
            <p:ph type="subTitle" idx="1"/>
          </p:nvPr>
        </p:nvSpPr>
        <p:spPr>
          <a:xfrm>
            <a:off x="685800" y="2687652"/>
            <a:ext cx="4252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>
            <a:off x="4894945" y="-11"/>
            <a:ext cx="4252453" cy="5146816"/>
            <a:chOff x="4894945" y="-11"/>
            <a:chExt cx="4252453" cy="5146816"/>
          </a:xfrm>
        </p:grpSpPr>
        <p:sp>
          <p:nvSpPr>
            <p:cNvPr id="96" name="Google Shape;96;p3"/>
            <p:cNvSpPr/>
            <p:nvPr/>
          </p:nvSpPr>
          <p:spPr>
            <a:xfrm>
              <a:off x="6108962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6716818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324645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7324645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7932502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85386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7932502" y="3216737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8538692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6108962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6716818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7324645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7932502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5386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894945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6108962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50277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9990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324645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716818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6716818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7932502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7932502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7932502" y="2895958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7932492" y="3538418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610896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716818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6716818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732464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85386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53869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324658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7324658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6716831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6716831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324658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7324658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853869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6109812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6109812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6717668" y="1286669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6717668" y="193002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6717668" y="2573381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325495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6717668" y="3216737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7325495" y="2895958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933352" y="193002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933352" y="257338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8539542" y="16088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6109812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6109812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6717668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325495" y="1930025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6717668" y="22526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7325495" y="257338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932502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4"/>
          <p:cNvGrpSpPr/>
          <p:nvPr/>
        </p:nvGrpSpPr>
        <p:grpSpPr>
          <a:xfrm>
            <a:off x="1219296" y="965020"/>
            <a:ext cx="1224752" cy="1599767"/>
            <a:chOff x="1219296" y="965020"/>
            <a:chExt cx="1224752" cy="1599767"/>
          </a:xfrm>
        </p:grpSpPr>
        <p:sp>
          <p:nvSpPr>
            <p:cNvPr id="152" name="Google Shape;152;p4"/>
            <p:cNvSpPr/>
            <p:nvPr/>
          </p:nvSpPr>
          <p:spPr>
            <a:xfrm flipH="1">
              <a:off x="1219296" y="1278075"/>
              <a:ext cx="1214076" cy="1286712"/>
            </a:xfrm>
            <a:custGeom>
              <a:avLst/>
              <a:gdLst/>
              <a:ahLst/>
              <a:cxnLst/>
              <a:rect l="l" t="t" r="r" b="b"/>
              <a:pathLst>
                <a:path w="40799" h="40072" extrusionOk="0">
                  <a:moveTo>
                    <a:pt x="40798" y="0"/>
                  </a:moveTo>
                  <a:lnTo>
                    <a:pt x="1" y="20036"/>
                  </a:lnTo>
                  <a:lnTo>
                    <a:pt x="40798" y="40072"/>
                  </a:lnTo>
                  <a:lnTo>
                    <a:pt x="407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1222480" y="96502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1834119" y="192138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4"/>
          <p:cNvSpPr txBox="1">
            <a:spLocks noGrp="1"/>
          </p:cNvSpPr>
          <p:nvPr>
            <p:ph type="body" idx="1"/>
          </p:nvPr>
        </p:nvSpPr>
        <p:spPr>
          <a:xfrm>
            <a:off x="2528350" y="1552150"/>
            <a:ext cx="5497800" cy="29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◂"/>
              <a:defRPr sz="3000" i="1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◂"/>
              <a:defRPr sz="3000" i="1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◂"/>
              <a:defRPr sz="3000" i="1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◂"/>
              <a:defRPr sz="3000" i="1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 i="1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 i="1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 i="1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 i="1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 i="1"/>
            </a:lvl9pPr>
          </a:lstStyle>
          <a:p>
            <a:endParaRPr/>
          </a:p>
        </p:txBody>
      </p:sp>
      <p:sp>
        <p:nvSpPr>
          <p:cNvPr id="156" name="Google Shape;156;p4"/>
          <p:cNvSpPr txBox="1"/>
          <p:nvPr/>
        </p:nvSpPr>
        <p:spPr>
          <a:xfrm>
            <a:off x="1295501" y="1558650"/>
            <a:ext cx="735900" cy="10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60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4"/>
          <p:cNvSpPr txBox="1">
            <a:spLocks noGrp="1"/>
          </p:cNvSpPr>
          <p:nvPr>
            <p:ph type="sldNum" idx="12"/>
          </p:nvPr>
        </p:nvSpPr>
        <p:spPr>
          <a:xfrm>
            <a:off x="854332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B7B7B7"/>
                </a:solidFill>
              </a:defRPr>
            </a:lvl1pPr>
            <a:lvl2pPr lvl="1">
              <a:buNone/>
              <a:defRPr>
                <a:solidFill>
                  <a:srgbClr val="B7B7B7"/>
                </a:solidFill>
              </a:defRPr>
            </a:lvl2pPr>
            <a:lvl3pPr lvl="2">
              <a:buNone/>
              <a:defRPr>
                <a:solidFill>
                  <a:srgbClr val="B7B7B7"/>
                </a:solidFill>
              </a:defRPr>
            </a:lvl3pPr>
            <a:lvl4pPr lvl="3">
              <a:buNone/>
              <a:defRPr>
                <a:solidFill>
                  <a:srgbClr val="B7B7B7"/>
                </a:solidFill>
              </a:defRPr>
            </a:lvl4pPr>
            <a:lvl5pPr lvl="4">
              <a:buNone/>
              <a:defRPr>
                <a:solidFill>
                  <a:srgbClr val="B7B7B7"/>
                </a:solidFill>
              </a:defRPr>
            </a:lvl5pPr>
            <a:lvl6pPr lvl="5">
              <a:buNone/>
              <a:defRPr>
                <a:solidFill>
                  <a:srgbClr val="B7B7B7"/>
                </a:solidFill>
              </a:defRPr>
            </a:lvl6pPr>
            <a:lvl7pPr lvl="6">
              <a:buNone/>
              <a:defRPr>
                <a:solidFill>
                  <a:srgbClr val="B7B7B7"/>
                </a:solidFill>
              </a:defRPr>
            </a:lvl7pPr>
            <a:lvl8pPr lvl="7">
              <a:buNone/>
              <a:defRPr>
                <a:solidFill>
                  <a:srgbClr val="B7B7B7"/>
                </a:solidFill>
              </a:defRPr>
            </a:lvl8pPr>
            <a:lvl9pPr lvl="8">
              <a:buNone/>
              <a:defRPr>
                <a:solidFill>
                  <a:srgbClr val="B7B7B7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8" name="Google Shape;158;p4"/>
          <p:cNvGrpSpPr/>
          <p:nvPr/>
        </p:nvGrpSpPr>
        <p:grpSpPr>
          <a:xfrm>
            <a:off x="900" y="0"/>
            <a:ext cx="9143992" cy="1286721"/>
            <a:chOff x="900" y="0"/>
            <a:chExt cx="9143992" cy="1286721"/>
          </a:xfrm>
        </p:grpSpPr>
        <p:sp>
          <p:nvSpPr>
            <p:cNvPr id="159" name="Google Shape;159;p4"/>
            <p:cNvSpPr/>
            <p:nvPr/>
          </p:nvSpPr>
          <p:spPr>
            <a:xfrm>
              <a:off x="4878953" y="643320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5488830" y="32254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8536629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670697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4878953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5488830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6097065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670697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7316850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487895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5488830" y="64332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7926751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8536629" y="32164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097065" y="32254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670696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487895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5488830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6097065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853499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7926757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7925909" y="3216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 flipH="1">
              <a:off x="7316858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900" y="643324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10793" y="322545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3658671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1828968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4266922" y="32164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900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610793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1219044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182896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438861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900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610793" y="643324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3048778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3658671" y="321642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1219044" y="322545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4266922" y="86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900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610793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1219044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426695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657035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048784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2438861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047936" y="3216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flipH="1">
              <a:off x="3658935" y="64333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 flipH="1">
              <a:off x="121931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5"/>
          <p:cNvGrpSpPr/>
          <p:nvPr/>
        </p:nvGrpSpPr>
        <p:grpSpPr>
          <a:xfrm>
            <a:off x="6714243" y="3860093"/>
            <a:ext cx="2429755" cy="1286712"/>
            <a:chOff x="6714243" y="3860093"/>
            <a:chExt cx="2429755" cy="1286712"/>
          </a:xfrm>
        </p:grpSpPr>
        <p:sp>
          <p:nvSpPr>
            <p:cNvPr id="209" name="Google Shape;209;p5"/>
            <p:cNvSpPr/>
            <p:nvPr/>
          </p:nvSpPr>
          <p:spPr>
            <a:xfrm>
              <a:off x="7929952" y="386009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8536142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7322095" y="4825993"/>
              <a:ext cx="607886" cy="320811"/>
            </a:xfrm>
            <a:custGeom>
              <a:avLst/>
              <a:gdLst/>
              <a:ahLst/>
              <a:cxnLst/>
              <a:rect l="l" t="t" r="r" b="b"/>
              <a:pathLst>
                <a:path w="20428" h="9991" extrusionOk="0">
                  <a:moveTo>
                    <a:pt x="1" y="1"/>
                  </a:moveTo>
                  <a:lnTo>
                    <a:pt x="1" y="9991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7929952" y="4503448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853614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7322095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8536142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792995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732209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7929952" y="4825993"/>
              <a:ext cx="606220" cy="320811"/>
            </a:xfrm>
            <a:custGeom>
              <a:avLst/>
              <a:gdLst/>
              <a:ahLst/>
              <a:cxnLst/>
              <a:rect l="l" t="t" r="r" b="b"/>
              <a:pathLst>
                <a:path w="20372" h="9991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9991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853614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6714243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5"/>
          <p:cNvGrpSpPr/>
          <p:nvPr/>
        </p:nvGrpSpPr>
        <p:grpSpPr>
          <a:xfrm>
            <a:off x="892" y="-11"/>
            <a:ext cx="3037586" cy="2252645"/>
            <a:chOff x="892" y="-11"/>
            <a:chExt cx="3037586" cy="2252645"/>
          </a:xfrm>
        </p:grpSpPr>
        <p:sp>
          <p:nvSpPr>
            <p:cNvPr id="222" name="Google Shape;222;p5"/>
            <p:cNvSpPr/>
            <p:nvPr/>
          </p:nvSpPr>
          <p:spPr>
            <a:xfrm>
              <a:off x="892" y="64331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1214909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8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60871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243059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8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892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608719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892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1214909" y="160924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8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" name="Google Shape;245;p5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5"/>
          <p:cNvSpPr txBox="1">
            <a:spLocks noGrp="1"/>
          </p:cNvSpPr>
          <p:nvPr>
            <p:ph type="body" idx="1"/>
          </p:nvPr>
        </p:nvSpPr>
        <p:spPr>
          <a:xfrm>
            <a:off x="1320025" y="1613274"/>
            <a:ext cx="6455700" cy="29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◂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◂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◂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◂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247" name="Google Shape;247;p5"/>
          <p:cNvSpPr txBox="1">
            <a:spLocks noGrp="1"/>
          </p:cNvSpPr>
          <p:nvPr>
            <p:ph type="sldNum" idx="12"/>
          </p:nvPr>
        </p:nvSpPr>
        <p:spPr>
          <a:xfrm>
            <a:off x="8547650" y="4749850"/>
            <a:ext cx="558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7"/>
          <p:cNvGrpSpPr/>
          <p:nvPr/>
        </p:nvGrpSpPr>
        <p:grpSpPr>
          <a:xfrm>
            <a:off x="6714243" y="3860093"/>
            <a:ext cx="2429755" cy="1286712"/>
            <a:chOff x="6714243" y="3860093"/>
            <a:chExt cx="2429755" cy="1286712"/>
          </a:xfrm>
        </p:grpSpPr>
        <p:sp>
          <p:nvSpPr>
            <p:cNvPr id="306" name="Google Shape;306;p7"/>
            <p:cNvSpPr/>
            <p:nvPr/>
          </p:nvSpPr>
          <p:spPr>
            <a:xfrm>
              <a:off x="7929952" y="386009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8536142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7322095" y="4825993"/>
              <a:ext cx="607886" cy="320811"/>
            </a:xfrm>
            <a:custGeom>
              <a:avLst/>
              <a:gdLst/>
              <a:ahLst/>
              <a:cxnLst/>
              <a:rect l="l" t="t" r="r" b="b"/>
              <a:pathLst>
                <a:path w="20428" h="9991" extrusionOk="0">
                  <a:moveTo>
                    <a:pt x="1" y="1"/>
                  </a:moveTo>
                  <a:lnTo>
                    <a:pt x="1" y="9991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7929952" y="4503448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853614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7322095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536142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792995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732209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7929952" y="4825993"/>
              <a:ext cx="606220" cy="320811"/>
            </a:xfrm>
            <a:custGeom>
              <a:avLst/>
              <a:gdLst/>
              <a:ahLst/>
              <a:cxnLst/>
              <a:rect l="l" t="t" r="r" b="b"/>
              <a:pathLst>
                <a:path w="20372" h="9991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9991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853614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6714243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7"/>
          <p:cNvGrpSpPr/>
          <p:nvPr/>
        </p:nvGrpSpPr>
        <p:grpSpPr>
          <a:xfrm>
            <a:off x="892" y="-11"/>
            <a:ext cx="3037586" cy="2252645"/>
            <a:chOff x="892" y="-11"/>
            <a:chExt cx="3037586" cy="2252645"/>
          </a:xfrm>
        </p:grpSpPr>
        <p:sp>
          <p:nvSpPr>
            <p:cNvPr id="319" name="Google Shape;319;p7"/>
            <p:cNvSpPr/>
            <p:nvPr/>
          </p:nvSpPr>
          <p:spPr>
            <a:xfrm>
              <a:off x="892" y="64331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1214909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8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60871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243059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8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892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608719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892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1214909" y="160924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8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7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body" idx="1"/>
          </p:nvPr>
        </p:nvSpPr>
        <p:spPr>
          <a:xfrm>
            <a:off x="1320025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body" idx="2"/>
          </p:nvPr>
        </p:nvSpPr>
        <p:spPr>
          <a:xfrm>
            <a:off x="4642177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5" name="Google Shape;345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10"/>
          <p:cNvGrpSpPr/>
          <p:nvPr/>
        </p:nvGrpSpPr>
        <p:grpSpPr>
          <a:xfrm>
            <a:off x="4283712" y="3856784"/>
            <a:ext cx="4860278" cy="1286730"/>
            <a:chOff x="4283712" y="3856784"/>
            <a:chExt cx="4860278" cy="1286730"/>
          </a:xfrm>
        </p:grpSpPr>
        <p:sp>
          <p:nvSpPr>
            <p:cNvPr id="443" name="Google Shape;443;p10"/>
            <p:cNvSpPr/>
            <p:nvPr/>
          </p:nvSpPr>
          <p:spPr>
            <a:xfrm rot="10800000">
              <a:off x="8536133" y="385678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0"/>
            <p:cNvSpPr/>
            <p:nvPr/>
          </p:nvSpPr>
          <p:spPr>
            <a:xfrm rot="10800000">
              <a:off x="7929943" y="417756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0"/>
            <p:cNvSpPr/>
            <p:nvPr/>
          </p:nvSpPr>
          <p:spPr>
            <a:xfrm rot="10800000">
              <a:off x="4892393" y="449924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0"/>
            <p:cNvSpPr/>
            <p:nvPr/>
          </p:nvSpPr>
          <p:spPr>
            <a:xfrm rot="10800000">
              <a:off x="8536133" y="450014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0"/>
            <p:cNvSpPr/>
            <p:nvPr/>
          </p:nvSpPr>
          <p:spPr>
            <a:xfrm rot="10800000">
              <a:off x="7929943" y="4820919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0"/>
            <p:cNvSpPr/>
            <p:nvPr/>
          </p:nvSpPr>
          <p:spPr>
            <a:xfrm rot="10800000">
              <a:off x="7322087" y="450014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 rot="10800000">
              <a:off x="6714260" y="4820919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10800000">
              <a:off x="6106404" y="450014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 rot="10800000">
              <a:off x="8536133" y="417756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0"/>
            <p:cNvSpPr/>
            <p:nvPr/>
          </p:nvSpPr>
          <p:spPr>
            <a:xfrm rot="10800000">
              <a:off x="7929943" y="385678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 rot="10800000">
              <a:off x="5498583" y="449924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0"/>
            <p:cNvSpPr/>
            <p:nvPr/>
          </p:nvSpPr>
          <p:spPr>
            <a:xfrm rot="10800000">
              <a:off x="4892393" y="4178466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0"/>
            <p:cNvSpPr/>
            <p:nvPr/>
          </p:nvSpPr>
          <p:spPr>
            <a:xfrm rot="10800000">
              <a:off x="7321266" y="418392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0"/>
            <p:cNvSpPr/>
            <p:nvPr/>
          </p:nvSpPr>
          <p:spPr>
            <a:xfrm rot="10800000">
              <a:off x="8536133" y="4820919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0"/>
            <p:cNvSpPr/>
            <p:nvPr/>
          </p:nvSpPr>
          <p:spPr>
            <a:xfrm rot="10800000">
              <a:off x="7929943" y="450014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0"/>
            <p:cNvSpPr/>
            <p:nvPr/>
          </p:nvSpPr>
          <p:spPr>
            <a:xfrm rot="10800000">
              <a:off x="7322087" y="4820919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0"/>
            <p:cNvSpPr/>
            <p:nvPr/>
          </p:nvSpPr>
          <p:spPr>
            <a:xfrm rot="10800000">
              <a:off x="4284531" y="4820919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0"/>
            <p:cNvSpPr/>
            <p:nvPr/>
          </p:nvSpPr>
          <p:spPr>
            <a:xfrm rot="10800000">
              <a:off x="4892387" y="4820919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0"/>
            <p:cNvSpPr/>
            <p:nvPr/>
          </p:nvSpPr>
          <p:spPr>
            <a:xfrm rot="10800000">
              <a:off x="5500214" y="4820919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0"/>
            <p:cNvSpPr/>
            <p:nvPr/>
          </p:nvSpPr>
          <p:spPr>
            <a:xfrm rot="10800000">
              <a:off x="6106404" y="4820919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0"/>
            <p:cNvSpPr/>
            <p:nvPr/>
          </p:nvSpPr>
          <p:spPr>
            <a:xfrm rot="10800000" flipH="1">
              <a:off x="6713429" y="418392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0"/>
            <p:cNvSpPr/>
            <p:nvPr/>
          </p:nvSpPr>
          <p:spPr>
            <a:xfrm rot="10800000">
              <a:off x="4283712" y="450012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5" name="Google Shape;465;p10"/>
          <p:cNvSpPr txBox="1">
            <a:spLocks noGrp="1"/>
          </p:cNvSpPr>
          <p:nvPr>
            <p:ph type="body" idx="1"/>
          </p:nvPr>
        </p:nvSpPr>
        <p:spPr>
          <a:xfrm>
            <a:off x="457200" y="4101500"/>
            <a:ext cx="3539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  <p:sp>
        <p:nvSpPr>
          <p:cNvPr id="466" name="Google Shape;466;p10"/>
          <p:cNvSpPr txBox="1">
            <a:spLocks noGrp="1"/>
          </p:cNvSpPr>
          <p:nvPr>
            <p:ph type="sldNum" idx="12"/>
          </p:nvPr>
        </p:nvSpPr>
        <p:spPr>
          <a:xfrm>
            <a:off x="8547649" y="4749850"/>
            <a:ext cx="557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7" name="Google Shape;467;p10"/>
          <p:cNvGrpSpPr/>
          <p:nvPr/>
        </p:nvGrpSpPr>
        <p:grpSpPr>
          <a:xfrm>
            <a:off x="892" y="-11"/>
            <a:ext cx="5467280" cy="1287607"/>
            <a:chOff x="892" y="-11"/>
            <a:chExt cx="5467280" cy="1287607"/>
          </a:xfrm>
        </p:grpSpPr>
        <p:sp>
          <p:nvSpPr>
            <p:cNvPr id="468" name="Google Shape;468;p10"/>
            <p:cNvSpPr/>
            <p:nvPr/>
          </p:nvSpPr>
          <p:spPr>
            <a:xfrm>
              <a:off x="892" y="64331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0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3646269" y="852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0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0"/>
            <p:cNvSpPr/>
            <p:nvPr/>
          </p:nvSpPr>
          <p:spPr>
            <a:xfrm>
              <a:off x="4252459" y="32163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4860316" y="85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0"/>
            <p:cNvSpPr/>
            <p:nvPr/>
          </p:nvSpPr>
          <p:spPr>
            <a:xfrm>
              <a:off x="8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0"/>
            <p:cNvSpPr/>
            <p:nvPr/>
          </p:nvSpPr>
          <p:spPr>
            <a:xfrm>
              <a:off x="60871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0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243059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8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3038442" y="85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0"/>
            <p:cNvSpPr/>
            <p:nvPr/>
          </p:nvSpPr>
          <p:spPr>
            <a:xfrm>
              <a:off x="3646269" y="32163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0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4252459" y="85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0"/>
            <p:cNvSpPr/>
            <p:nvPr/>
          </p:nvSpPr>
          <p:spPr>
            <a:xfrm>
              <a:off x="4252459" y="644208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0"/>
            <p:cNvSpPr/>
            <p:nvPr/>
          </p:nvSpPr>
          <p:spPr>
            <a:xfrm>
              <a:off x="1822755" y="64332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0"/>
            <p:cNvSpPr/>
            <p:nvPr/>
          </p:nvSpPr>
          <p:spPr>
            <a:xfrm>
              <a:off x="8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4252495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3644639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0"/>
            <p:cNvSpPr/>
            <p:nvPr/>
          </p:nvSpPr>
          <p:spPr>
            <a:xfrm>
              <a:off x="303844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2430592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3037603" y="3216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0"/>
            <p:cNvSpPr/>
            <p:nvPr/>
          </p:nvSpPr>
          <p:spPr>
            <a:xfrm flipH="1">
              <a:off x="2430592" y="64332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ateral pattern">
  <p:cSld name="BLANK_2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oogle Shape;536;p12"/>
          <p:cNvGrpSpPr/>
          <p:nvPr/>
        </p:nvGrpSpPr>
        <p:grpSpPr>
          <a:xfrm>
            <a:off x="6109812" y="-11"/>
            <a:ext cx="3037586" cy="5146816"/>
            <a:chOff x="6109812" y="-11"/>
            <a:chExt cx="3037586" cy="5146816"/>
          </a:xfrm>
        </p:grpSpPr>
        <p:sp>
          <p:nvSpPr>
            <p:cNvPr id="537" name="Google Shape;537;p12"/>
            <p:cNvSpPr/>
            <p:nvPr/>
          </p:nvSpPr>
          <p:spPr>
            <a:xfrm>
              <a:off x="7324645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2"/>
            <p:cNvSpPr/>
            <p:nvPr/>
          </p:nvSpPr>
          <p:spPr>
            <a:xfrm>
              <a:off x="7324645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2"/>
            <p:cNvSpPr/>
            <p:nvPr/>
          </p:nvSpPr>
          <p:spPr>
            <a:xfrm>
              <a:off x="7932502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2"/>
            <p:cNvSpPr/>
            <p:nvPr/>
          </p:nvSpPr>
          <p:spPr>
            <a:xfrm>
              <a:off x="85386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2"/>
            <p:cNvSpPr/>
            <p:nvPr/>
          </p:nvSpPr>
          <p:spPr>
            <a:xfrm>
              <a:off x="7932502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2"/>
            <p:cNvSpPr/>
            <p:nvPr/>
          </p:nvSpPr>
          <p:spPr>
            <a:xfrm>
              <a:off x="7932502" y="3216737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2"/>
            <p:cNvSpPr/>
            <p:nvPr/>
          </p:nvSpPr>
          <p:spPr>
            <a:xfrm>
              <a:off x="8538692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2"/>
            <p:cNvSpPr/>
            <p:nvPr/>
          </p:nvSpPr>
          <p:spPr>
            <a:xfrm>
              <a:off x="7932502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2"/>
            <p:cNvSpPr/>
            <p:nvPr/>
          </p:nvSpPr>
          <p:spPr>
            <a:xfrm>
              <a:off x="85386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2"/>
            <p:cNvSpPr/>
            <p:nvPr/>
          </p:nvSpPr>
          <p:spPr>
            <a:xfrm>
              <a:off x="7324645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2"/>
            <p:cNvSpPr/>
            <p:nvPr/>
          </p:nvSpPr>
          <p:spPr>
            <a:xfrm>
              <a:off x="6716818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2"/>
            <p:cNvSpPr/>
            <p:nvPr/>
          </p:nvSpPr>
          <p:spPr>
            <a:xfrm>
              <a:off x="7932502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2"/>
            <p:cNvSpPr/>
            <p:nvPr/>
          </p:nvSpPr>
          <p:spPr>
            <a:xfrm>
              <a:off x="7932502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2"/>
            <p:cNvSpPr/>
            <p:nvPr/>
          </p:nvSpPr>
          <p:spPr>
            <a:xfrm>
              <a:off x="7932502" y="2895958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2"/>
            <p:cNvSpPr/>
            <p:nvPr/>
          </p:nvSpPr>
          <p:spPr>
            <a:xfrm>
              <a:off x="7932492" y="3538418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2"/>
            <p:cNvSpPr/>
            <p:nvPr/>
          </p:nvSpPr>
          <p:spPr>
            <a:xfrm>
              <a:off x="6716818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2"/>
            <p:cNvSpPr/>
            <p:nvPr/>
          </p:nvSpPr>
          <p:spPr>
            <a:xfrm>
              <a:off x="6716818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2"/>
            <p:cNvSpPr/>
            <p:nvPr/>
          </p:nvSpPr>
          <p:spPr>
            <a:xfrm>
              <a:off x="732464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85386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2"/>
            <p:cNvSpPr/>
            <p:nvPr/>
          </p:nvSpPr>
          <p:spPr>
            <a:xfrm>
              <a:off x="853869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2"/>
            <p:cNvSpPr/>
            <p:nvPr/>
          </p:nvSpPr>
          <p:spPr>
            <a:xfrm>
              <a:off x="7324658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2"/>
            <p:cNvSpPr/>
            <p:nvPr/>
          </p:nvSpPr>
          <p:spPr>
            <a:xfrm>
              <a:off x="7324658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2"/>
            <p:cNvSpPr/>
            <p:nvPr/>
          </p:nvSpPr>
          <p:spPr>
            <a:xfrm>
              <a:off x="6716831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2"/>
            <p:cNvSpPr/>
            <p:nvPr/>
          </p:nvSpPr>
          <p:spPr>
            <a:xfrm>
              <a:off x="7324658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2"/>
            <p:cNvSpPr/>
            <p:nvPr/>
          </p:nvSpPr>
          <p:spPr>
            <a:xfrm>
              <a:off x="7324658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2"/>
            <p:cNvSpPr/>
            <p:nvPr/>
          </p:nvSpPr>
          <p:spPr>
            <a:xfrm>
              <a:off x="853869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2"/>
            <p:cNvSpPr/>
            <p:nvPr/>
          </p:nvSpPr>
          <p:spPr>
            <a:xfrm>
              <a:off x="6717668" y="193002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2"/>
            <p:cNvSpPr/>
            <p:nvPr/>
          </p:nvSpPr>
          <p:spPr>
            <a:xfrm>
              <a:off x="7325495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2"/>
            <p:cNvSpPr/>
            <p:nvPr/>
          </p:nvSpPr>
          <p:spPr>
            <a:xfrm>
              <a:off x="6717668" y="3216737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2"/>
            <p:cNvSpPr/>
            <p:nvPr/>
          </p:nvSpPr>
          <p:spPr>
            <a:xfrm>
              <a:off x="7933352" y="193002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2"/>
            <p:cNvSpPr/>
            <p:nvPr/>
          </p:nvSpPr>
          <p:spPr>
            <a:xfrm>
              <a:off x="7933352" y="257338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2"/>
            <p:cNvSpPr/>
            <p:nvPr/>
          </p:nvSpPr>
          <p:spPr>
            <a:xfrm>
              <a:off x="8539542" y="16088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2"/>
            <p:cNvSpPr/>
            <p:nvPr/>
          </p:nvSpPr>
          <p:spPr>
            <a:xfrm>
              <a:off x="6109812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2"/>
            <p:cNvSpPr/>
            <p:nvPr/>
          </p:nvSpPr>
          <p:spPr>
            <a:xfrm>
              <a:off x="6717668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2"/>
            <p:cNvSpPr/>
            <p:nvPr/>
          </p:nvSpPr>
          <p:spPr>
            <a:xfrm>
              <a:off x="7325495" y="1930025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" name="Google Shape;572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ottom pattern">
  <p:cSld name="BLANK_2_1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" name="Google Shape;574;p13"/>
          <p:cNvGrpSpPr/>
          <p:nvPr/>
        </p:nvGrpSpPr>
        <p:grpSpPr>
          <a:xfrm rot="10800000" flipH="1">
            <a:off x="900" y="3856775"/>
            <a:ext cx="9143992" cy="1286721"/>
            <a:chOff x="900" y="0"/>
            <a:chExt cx="9143992" cy="1286721"/>
          </a:xfrm>
        </p:grpSpPr>
        <p:sp>
          <p:nvSpPr>
            <p:cNvPr id="575" name="Google Shape;575;p13"/>
            <p:cNvSpPr/>
            <p:nvPr/>
          </p:nvSpPr>
          <p:spPr>
            <a:xfrm>
              <a:off x="4878953" y="643320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5488830" y="32254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8536629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670697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4878953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5488830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6097065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670697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7316850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487895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5488830" y="64332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7926751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8536629" y="32164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6097065" y="32254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670696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487895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5488830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6097065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853499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7926757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7925909" y="3216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flipH="1">
              <a:off x="7316858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900" y="643324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610793" y="322545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3658671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1828968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4266922" y="32164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900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610793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1219044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182896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2438861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900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610793" y="643324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3048778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3658671" y="321642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1219044" y="322545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4266922" y="86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900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610793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1219044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426695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3657035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3"/>
            <p:cNvSpPr/>
            <p:nvPr/>
          </p:nvSpPr>
          <p:spPr>
            <a:xfrm>
              <a:off x="3048784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2438861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3047936" y="3216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 flipH="1">
              <a:off x="3658935" y="64333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3"/>
            <p:cNvSpPr/>
            <p:nvPr/>
          </p:nvSpPr>
          <p:spPr>
            <a:xfrm flipH="1">
              <a:off x="121931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13"/>
          <p:cNvSpPr txBox="1">
            <a:spLocks noGrp="1"/>
          </p:cNvSpPr>
          <p:nvPr>
            <p:ph type="sldNum" idx="12"/>
          </p:nvPr>
        </p:nvSpPr>
        <p:spPr>
          <a:xfrm>
            <a:off x="8547649" y="4749850"/>
            <a:ext cx="557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ExtraBold"/>
              <a:buNone/>
              <a:defRPr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20025" y="1613274"/>
            <a:ext cx="6455700" cy="29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○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■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●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○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■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6" r:id="rId6"/>
    <p:sldLayoutId id="2147483658" r:id="rId7"/>
    <p:sldLayoutId id="2147483659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4"/>
          <p:cNvSpPr txBox="1">
            <a:spLocks noGrp="1"/>
          </p:cNvSpPr>
          <p:nvPr>
            <p:ph type="ctrTitle"/>
          </p:nvPr>
        </p:nvSpPr>
        <p:spPr>
          <a:xfrm>
            <a:off x="228600" y="1809750"/>
            <a:ext cx="5943600" cy="16001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>
                <a:latin typeface="Times New Roman" pitchFamily="18" charset="0"/>
                <a:cs typeface="Times New Roman" pitchFamily="18" charset="0"/>
              </a:rPr>
            </a:br>
            <a:r>
              <a:rPr lang="ru-RU">
                <a:latin typeface="Times New Roman" pitchFamily="18" charset="0"/>
                <a:cs typeface="Times New Roman" pitchFamily="18" charset="0"/>
              </a:rPr>
              <a:t>Анализа функцијског значаја градског 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mtClean="0">
                <a:latin typeface="Times New Roman" pitchFamily="18" charset="0"/>
                <a:cs typeface="Times New Roman" pitchFamily="18" charset="0"/>
              </a:rPr>
            </a:br>
            <a:r>
              <a:rPr lang="ru-RU" smtClean="0">
                <a:latin typeface="Times New Roman" pitchFamily="18" charset="0"/>
                <a:cs typeface="Times New Roman" pitchFamily="18" charset="0"/>
              </a:rPr>
              <a:t>насеља 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Бор</a:t>
            </a:r>
            <a:br>
              <a:rPr lang="ru-RU">
                <a:latin typeface="Times New Roman" pitchFamily="18" charset="0"/>
                <a:cs typeface="Times New Roman" pitchFamily="18" charset="0"/>
              </a:rPr>
            </a:br>
            <a:endParaRPr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57400" y="3943350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b="1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Анастасија Благојевић 15/19                                                     </a:t>
            </a:r>
            <a:r>
              <a:rPr lang="sr-Cyrl-RS" b="1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Тијана </a:t>
            </a:r>
            <a:r>
              <a:rPr lang="sr-Cyrl-RS" b="1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Милутиновић 24/19 </a:t>
            </a:r>
            <a:endParaRPr lang="en-US" b="1">
              <a:solidFill>
                <a:srgbClr val="FFFFFF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50000"/>
              </a:schemeClr>
            </a:gs>
            <a:gs pos="19000">
              <a:schemeClr val="accent4">
                <a:lumMod val="60000"/>
                <a:lumOff val="40000"/>
              </a:schemeClr>
            </a:gs>
            <a:gs pos="2000">
              <a:schemeClr val="accent1">
                <a:tint val="23500"/>
                <a:satMod val="16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1809750"/>
            <a:ext cx="5943600" cy="1159800"/>
          </a:xfrm>
        </p:spPr>
        <p:txBody>
          <a:bodyPr/>
          <a:lstStyle/>
          <a:p>
            <a:pPr algn="ctr"/>
            <a:r>
              <a:rPr lang="sr-Cyrl-RS" smtClean="0"/>
              <a:t>ХВАЛА НА ПАЖЊИ! </a:t>
            </a:r>
            <a:br>
              <a:rPr lang="sr-Cyrl-RS" smtClean="0"/>
            </a:br>
            <a:r>
              <a:rPr lang="en-US" smtClean="0"/>
              <a:t> </a:t>
            </a:r>
            <a:r>
              <a:rPr lang="sr-Cyrl-RS" smtClean="0">
                <a:sym typeface="Wingdings" pitchFamily="2" charset="2"/>
              </a:rPr>
              <a:t>❤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0006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5"/>
          <p:cNvSpPr txBox="1">
            <a:spLocks noGrp="1"/>
          </p:cNvSpPr>
          <p:nvPr>
            <p:ph type="title"/>
          </p:nvPr>
        </p:nvSpPr>
        <p:spPr>
          <a:xfrm>
            <a:off x="3581400" y="133350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sz="32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Уводне карактеристике</a:t>
            </a:r>
            <a:endParaRPr sz="320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5" name="Google Shape;635;p15"/>
          <p:cNvSpPr txBox="1">
            <a:spLocks noGrp="1"/>
          </p:cNvSpPr>
          <p:nvPr>
            <p:ph type="body" idx="1"/>
          </p:nvPr>
        </p:nvSpPr>
        <p:spPr>
          <a:xfrm>
            <a:off x="381000" y="2800350"/>
            <a:ext cx="4114800" cy="2162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Северо-источни део Србије;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Борски округ;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Површина 856 </a:t>
            </a:r>
            <a:r>
              <a:rPr lang="en-U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km2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14 насеља;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48.615 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становника (Попис 2011.године);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Граничи се са 5 општина и 1 градом.</a:t>
            </a:r>
            <a:endParaRPr sz="1600" b="1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2"/>
          </p:nvPr>
        </p:nvSpPr>
        <p:spPr>
          <a:xfrm>
            <a:off x="4267200" y="1276350"/>
            <a:ext cx="4044623" cy="1674925"/>
          </a:xfrm>
        </p:spPr>
        <p:txBody>
          <a:bodyPr/>
          <a:lstStyle/>
          <a:p>
            <a:pPr marL="114300" indent="0" algn="ctr">
              <a:buNone/>
            </a:pPr>
            <a:r>
              <a:rPr lang="sr-Latn-RS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„</a:t>
            </a:r>
            <a:r>
              <a:rPr lang="ru-RU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Бор </a:t>
            </a:r>
            <a:r>
              <a:rPr lang="ru-RU" sz="160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припада групи центара који ће због специфичне локације у мрежи насеља и регионалних специфичности имати посебан значај за даљи развој </a:t>
            </a:r>
            <a:r>
              <a:rPr lang="ru-RU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земље</a:t>
            </a:r>
            <a:r>
              <a:rPr lang="sr-Latn-RS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.“</a:t>
            </a:r>
            <a:endParaRPr lang="en-US" sz="1600">
              <a:solidFill>
                <a:schemeClr val="bg1">
                  <a:lumMod val="1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62500" y="1047750"/>
            <a:ext cx="3124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b="1" smtClean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Просторни план </a:t>
            </a:r>
            <a:r>
              <a:rPr lang="sr-Cyrl-RS" b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Републике Србије </a:t>
            </a:r>
            <a:endParaRPr lang="en-US" b="1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66260" y="2876550"/>
            <a:ext cx="41681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Регионални просторни план Тимочке крајине</a:t>
            </a:r>
            <a:endParaRPr lang="en-US" b="1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38600" y="3200685"/>
            <a:ext cx="457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„</a:t>
            </a:r>
            <a:r>
              <a:rPr lang="ru-RU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Модел </a:t>
            </a:r>
            <a:r>
              <a:rPr lang="ru-RU" sz="160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вишестепене хијерархије центара </a:t>
            </a:r>
            <a:r>
              <a:rPr lang="ru-RU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мреже </a:t>
            </a:r>
            <a:r>
              <a:rPr lang="ru-RU" sz="160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 </a:t>
            </a:r>
            <a:r>
              <a:rPr lang="ru-RU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предлаже да Бор, уз град Зајечар</a:t>
            </a:r>
            <a:r>
              <a:rPr lang="sr-Latn-RS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,</a:t>
            </a:r>
            <a:r>
              <a:rPr lang="ru-RU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 представља регионални центар Борског округа, док ће насеља </a:t>
            </a:r>
            <a:r>
              <a:rPr lang="sr-Cyrl-RS" sz="160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Кривељ, Злот, Шарбановац и Доња Бела Река представљати </a:t>
            </a:r>
            <a:r>
              <a:rPr lang="sr-Cyrl-RS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центре заједнице насеља.</a:t>
            </a:r>
            <a:r>
              <a:rPr lang="sr-Latn-RS" sz="160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“</a:t>
            </a:r>
            <a:endParaRPr lang="en-US" sz="1600">
              <a:solidFill>
                <a:schemeClr val="bg1">
                  <a:lumMod val="1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802182"/>
              </p:ext>
            </p:extLst>
          </p:nvPr>
        </p:nvGraphicFramePr>
        <p:xfrm>
          <a:off x="4457700" y="1047750"/>
          <a:ext cx="3733800" cy="370840"/>
        </p:xfrm>
        <a:graphic>
          <a:graphicData uri="http://schemas.openxmlformats.org/drawingml/2006/table">
            <a:tbl>
              <a:tblPr firstRow="1" bandRow="1">
                <a:tableStyleId>{9E75C888-D13C-4F04-A0A8-709BC2F43DA2}</a:tableStyleId>
              </a:tblPr>
              <a:tblGrid>
                <a:gridCol w="3733800"/>
              </a:tblGrid>
              <a:tr h="370840">
                <a:tc>
                  <a:txBody>
                    <a:bodyPr/>
                    <a:lstStyle/>
                    <a:p>
                      <a:r>
                        <a:rPr lang="sr-Cyrl-RS" smtClean="0"/>
                        <a:t>      </a:t>
                      </a:r>
                      <a:endParaRPr lang="en-US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226844"/>
              </p:ext>
            </p:extLst>
          </p:nvPr>
        </p:nvGraphicFramePr>
        <p:xfrm>
          <a:off x="4267200" y="2812879"/>
          <a:ext cx="4191000" cy="435117"/>
        </p:xfrm>
        <a:graphic>
          <a:graphicData uri="http://schemas.openxmlformats.org/drawingml/2006/table">
            <a:tbl>
              <a:tblPr firstRow="1" bandRow="1">
                <a:tableStyleId>{9E75C888-D13C-4F04-A0A8-709BC2F43DA2}</a:tableStyleId>
              </a:tblPr>
              <a:tblGrid>
                <a:gridCol w="4191000"/>
              </a:tblGrid>
              <a:tr h="43511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9753"/>
            <a:ext cx="2286000" cy="2993909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 flipV="1">
            <a:off x="2514600" y="1504950"/>
            <a:ext cx="685800" cy="457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971800" y="196215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1200" smtClean="0">
                <a:latin typeface="Times New Roman" pitchFamily="18" charset="0"/>
                <a:cs typeface="Times New Roman" pitchFamily="18" charset="0"/>
              </a:rPr>
              <a:t>Општина Вор</a:t>
            </a:r>
            <a:endParaRPr lang="en-US" sz="120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16"/>
          <p:cNvSpPr txBox="1">
            <a:spLocks noGrp="1"/>
          </p:cNvSpPr>
          <p:nvPr>
            <p:ph type="ctrTitle" idx="4294967295"/>
          </p:nvPr>
        </p:nvSpPr>
        <p:spPr>
          <a:xfrm>
            <a:off x="228600" y="133350"/>
            <a:ext cx="8534400" cy="106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320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Просторна дистрибуција насеља и становништва</a:t>
            </a:r>
            <a:endParaRPr sz="3200">
              <a:solidFill>
                <a:schemeClr val="accent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3" name="Google Shape;643;p16"/>
          <p:cNvSpPr txBox="1">
            <a:spLocks noGrp="1"/>
          </p:cNvSpPr>
          <p:nvPr>
            <p:ph type="subTitle" idx="4294967295"/>
          </p:nvPr>
        </p:nvSpPr>
        <p:spPr>
          <a:xfrm>
            <a:off x="152400" y="1200150"/>
            <a:ext cx="6248400" cy="3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ru-RU" sz="1800" b="1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Мрежу насеља </a:t>
            </a:r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формирају: </a:t>
            </a:r>
            <a:r>
              <a:rPr lang="sr-Latn-RS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1 </a:t>
            </a:r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урбани </a:t>
            </a:r>
            <a:r>
              <a:rPr lang="ru-RU" sz="1800" b="1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центар, </a:t>
            </a:r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3 приградска </a:t>
            </a:r>
            <a:r>
              <a:rPr lang="ru-RU" sz="1800" b="1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насеља </a:t>
            </a:r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и 10 насеља </a:t>
            </a:r>
            <a:r>
              <a:rPr lang="ru-RU" sz="1800" b="1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са различитим степеном урбанофункционалне трансформације. </a:t>
            </a:r>
            <a:endParaRPr lang="ru-RU" sz="1800" b="1" smtClean="0">
              <a:latin typeface="Times New Roman" pitchFamily="18" charset="0"/>
              <a:ea typeface="Montserrat"/>
              <a:cs typeface="Times New Roman" pitchFamily="18" charset="0"/>
              <a:sym typeface="Montserrat"/>
            </a:endParaRPr>
          </a:p>
          <a:p>
            <a:pPr marL="285750" indent="-285750"/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Мрежа </a:t>
            </a:r>
            <a:r>
              <a:rPr lang="ru-RU" sz="1800" b="1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насеља је правилно </a:t>
            </a:r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организована</a:t>
            </a:r>
            <a:r>
              <a:rPr lang="sr-Latn-RS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.</a:t>
            </a:r>
            <a:endParaRPr lang="ru-RU" sz="1800" b="1" smtClean="0">
              <a:latin typeface="Times New Roman" pitchFamily="18" charset="0"/>
              <a:ea typeface="Montserrat"/>
              <a:cs typeface="Times New Roman" pitchFamily="18" charset="0"/>
              <a:sym typeface="Montserrat"/>
            </a:endParaRPr>
          </a:p>
          <a:p>
            <a:pPr marL="285750" indent="-285750"/>
            <a:r>
              <a:rPr lang="ru-RU" sz="1800" b="1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Мали број насеља, централни положај Бора и његова релативно добра саобраћајна приступачност, </a:t>
            </a:r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доприносе да је мрежа </a:t>
            </a:r>
            <a:r>
              <a:rPr lang="ru-RU" sz="1800" b="1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насеља недовољно функцијски издиференцирана. </a:t>
            </a:r>
            <a:endParaRPr lang="ru-RU" sz="1800" b="1" smtClean="0">
              <a:latin typeface="Times New Roman" pitchFamily="18" charset="0"/>
              <a:ea typeface="Montserrat"/>
              <a:cs typeface="Times New Roman" pitchFamily="18" charset="0"/>
              <a:sym typeface="Montserrat"/>
            </a:endParaRPr>
          </a:p>
          <a:p>
            <a:pPr marL="285750" indent="-285750"/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Постоји моноцентрична функционална организација </a:t>
            </a:r>
            <a:r>
              <a:rPr lang="ru-RU" sz="1800" b="1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простора, при чему Бор преузима улогу </a:t>
            </a:r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ЦЗС-а, </a:t>
            </a:r>
            <a:r>
              <a:rPr lang="ru-RU" sz="1800" b="1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иако природно не развија функције овог </a:t>
            </a:r>
            <a:r>
              <a:rPr lang="ru-RU" sz="1800" b="1" smtClean="0">
                <a:latin typeface="Times New Roman" pitchFamily="18" charset="0"/>
                <a:ea typeface="Montserrat"/>
                <a:cs typeface="Times New Roman" pitchFamily="18" charset="0"/>
                <a:sym typeface="Montserrat"/>
              </a:rPr>
              <a:t>нивоа. </a:t>
            </a:r>
            <a:endParaRPr sz="1800" b="1">
              <a:latin typeface="Times New Roman" pitchFamily="18" charset="0"/>
              <a:ea typeface="Montserrat"/>
              <a:cs typeface="Times New Roman" pitchFamily="18" charset="0"/>
              <a:sym typeface="Montserra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" r="1569" b="177"/>
          <a:stretch/>
        </p:blipFill>
        <p:spPr bwMode="auto">
          <a:xfrm>
            <a:off x="-76200" y="265088"/>
            <a:ext cx="3276600" cy="462411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8" t="1610" b="-1197"/>
          <a:stretch/>
        </p:blipFill>
        <p:spPr bwMode="auto">
          <a:xfrm>
            <a:off x="2969029" y="265088"/>
            <a:ext cx="3208020" cy="46382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" t="1629"/>
          <a:stretch/>
        </p:blipFill>
        <p:spPr bwMode="auto">
          <a:xfrm>
            <a:off x="5943600" y="265088"/>
            <a:ext cx="3276600" cy="455837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57200" y="-20704"/>
            <a:ext cx="80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b="1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Просторна дистрибуција насеља и становништва</a:t>
            </a:r>
            <a:endParaRPr lang="en-US" sz="1800" b="1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514600" y="1200150"/>
            <a:ext cx="6920450" cy="838200"/>
          </a:xfrm>
        </p:spPr>
        <p:txBody>
          <a:bodyPr/>
          <a:lstStyle/>
          <a:p>
            <a:pPr marL="38100" indent="0">
              <a:buNone/>
            </a:pPr>
            <a:r>
              <a:rPr lang="sr-Cyrl-RS" b="1" i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Типови кретања становништва</a:t>
            </a:r>
            <a:endParaRPr lang="en-US" b="1" i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Isosceles Triangle 3"/>
          <p:cNvSpPr/>
          <p:nvPr/>
        </p:nvSpPr>
        <p:spPr>
          <a:xfrm rot="5400000">
            <a:off x="1211520" y="1324148"/>
            <a:ext cx="1258005" cy="1219200"/>
          </a:xfrm>
          <a:prstGeom prst="triangle">
            <a:avLst>
              <a:gd name="adj" fmla="val 50202"/>
            </a:avLst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90800" y="2038350"/>
            <a:ext cx="5715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 територији општине Бор у оба међупописна периода преовладава тип Е4 са малим разликама у првом међупописном периоду где се у насељима Бор и Топла појављује тип Е3.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 нивоу целе општине, приметан је константан пад броја становника у свим насељима јер се број умрлих 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повећава</a:t>
            </a: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, а број живорођених смањује, што значи да је природни прираштај негативан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600" b="1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2728"/>
          <a:stretch/>
        </p:blipFill>
        <p:spPr bwMode="auto">
          <a:xfrm>
            <a:off x="914401" y="73221"/>
            <a:ext cx="3962398" cy="5007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7" t="-1" b="-1480"/>
          <a:stretch/>
        </p:blipFill>
        <p:spPr bwMode="auto">
          <a:xfrm>
            <a:off x="4419600" y="73221"/>
            <a:ext cx="3887034" cy="5007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972692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4">
                <a:lumMod val="40000"/>
                <a:lumOff val="60000"/>
              </a:schemeClr>
            </a:gs>
            <a:gs pos="10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7"/>
          <p:cNvSpPr txBox="1">
            <a:spLocks noGrp="1"/>
          </p:cNvSpPr>
          <p:nvPr>
            <p:ph type="ctrTitle"/>
          </p:nvPr>
        </p:nvSpPr>
        <p:spPr>
          <a:xfrm>
            <a:off x="76200" y="0"/>
            <a:ext cx="4419600" cy="12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sr-Cyrl-RS" sz="32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Степен </a:t>
            </a:r>
            <a:r>
              <a:rPr lang="sr-Cyrl-RS" sz="32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урбаности </a:t>
            </a:r>
            <a:r>
              <a:rPr lang="sr-Cyrl-RS" sz="32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sr-Cyrl-RS" sz="32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sr-Cyrl-RS" sz="32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</a:t>
            </a:r>
            <a:endParaRPr sz="320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51" name="Google Shape;651;p17"/>
          <p:cNvSpPr txBox="1">
            <a:spLocks noGrp="1"/>
          </p:cNvSpPr>
          <p:nvPr>
            <p:ph type="subTitle" idx="1"/>
          </p:nvPr>
        </p:nvSpPr>
        <p:spPr>
          <a:xfrm>
            <a:off x="76200" y="1147968"/>
            <a:ext cx="4724400" cy="3995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 typeface="Arial" pitchFamily="34" charset="0"/>
              <a:buChar char="•"/>
            </a:pPr>
            <a:r>
              <a:rPr lang="ru-RU" sz="200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1 градско насеље;</a:t>
            </a:r>
          </a:p>
          <a:p>
            <a:pPr marL="342900" lvl="0" indent="-342900">
              <a:buFont typeface="Arial" pitchFamily="34" charset="0"/>
              <a:buChar char="•"/>
            </a:pPr>
            <a:r>
              <a:rPr lang="ru-RU" sz="200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</a:t>
            </a:r>
            <a:r>
              <a:rPr lang="ru-RU" sz="200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ајвећи </a:t>
            </a:r>
            <a:r>
              <a:rPr lang="ru-RU" sz="200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број насеља спада у категорију руралних </a:t>
            </a:r>
            <a:r>
              <a:rPr lang="ru-RU" sz="200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насеља;</a:t>
            </a:r>
          </a:p>
          <a:p>
            <a:pPr marL="342900" lvl="0" indent="-342900">
              <a:buFont typeface="Arial" pitchFamily="34" charset="0"/>
              <a:buChar char="•"/>
            </a:pPr>
            <a:r>
              <a:rPr lang="ru-RU" sz="200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Категорије више урбанизованих, мање урбанизованих и насеља на прагу урбаности су равномерно заступљене јер у сваку од наведених категорија улази исти број </a:t>
            </a:r>
            <a:r>
              <a:rPr lang="ru-RU" sz="200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насеља;</a:t>
            </a:r>
          </a:p>
          <a:p>
            <a:pPr marL="342900" lvl="0" indent="-342900">
              <a:buFont typeface="Arial" pitchFamily="34" charset="0"/>
              <a:buChar char="•"/>
            </a:pPr>
            <a:r>
              <a:rPr lang="ru-RU" sz="200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</a:t>
            </a:r>
            <a:r>
              <a:rPr lang="ru-RU" sz="200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асеље </a:t>
            </a:r>
            <a:r>
              <a:rPr lang="ru-RU" sz="200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Топла је једино насеље у којем сва домаћинства поседују пољопривредно </a:t>
            </a:r>
            <a:r>
              <a:rPr lang="ru-RU" sz="200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газдинство</a:t>
            </a:r>
            <a:r>
              <a:rPr lang="en-US" sz="2000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sz="2000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0" t="1826" r="2413" b="1943"/>
          <a:stretch/>
        </p:blipFill>
        <p:spPr bwMode="auto">
          <a:xfrm>
            <a:off x="4724400" y="57150"/>
            <a:ext cx="3791218" cy="503138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0" grpId="0"/>
      <p:bldP spid="651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32"/>
          <p:cNvSpPr txBox="1">
            <a:spLocks noGrp="1"/>
          </p:cNvSpPr>
          <p:nvPr>
            <p:ph type="body" idx="1"/>
          </p:nvPr>
        </p:nvSpPr>
        <p:spPr>
          <a:xfrm>
            <a:off x="4800600" y="133350"/>
            <a:ext cx="44196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sr-Cyrl-RS" sz="3200" b="1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Функцијски </a:t>
            </a:r>
            <a:endParaRPr lang="sr-Cyrl-RS" sz="3200" b="1" smtClean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ctr"/>
            <a:r>
              <a:rPr lang="sr-Cyrl-RS" sz="3200" b="1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типови </a:t>
            </a:r>
            <a:r>
              <a:rPr lang="sr-Cyrl-RS" sz="3200" b="1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</a:t>
            </a:r>
            <a:endParaRPr sz="3200" b="1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2" t="1488" r="2042" b="1861"/>
          <a:stretch/>
        </p:blipFill>
        <p:spPr bwMode="auto">
          <a:xfrm>
            <a:off x="304800" y="272419"/>
            <a:ext cx="3505200" cy="468750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675908" y="1801091"/>
            <a:ext cx="3816927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П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римарни сектор је најдоминантнији</a:t>
            </a:r>
            <a:r>
              <a:rPr lang="sr-Latn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:</a:t>
            </a:r>
            <a:endParaRPr lang="sr-Cyrl-RS" sz="1600" b="1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5 аграрних насеља, </a:t>
            </a:r>
          </a:p>
          <a:p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4 </a:t>
            </a: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аграрно-индустријска 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насеља,</a:t>
            </a:r>
          </a:p>
          <a:p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3 </a:t>
            </a: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индустријско-аграрна 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насеља,</a:t>
            </a:r>
          </a:p>
          <a:p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2 </a:t>
            </a: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 индустријско-услужног 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типа.</a:t>
            </a:r>
            <a:endParaRPr lang="en-US" sz="1600" b="1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9" t="1731" r="2291" b="1966"/>
          <a:stretch/>
        </p:blipFill>
        <p:spPr bwMode="auto">
          <a:xfrm>
            <a:off x="228600" y="272419"/>
            <a:ext cx="3609076" cy="468750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48199" y="1809750"/>
            <a:ext cx="3810000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Доминирају </a:t>
            </a: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индустријско-услужна насеља којих има 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5;</a:t>
            </a:r>
          </a:p>
          <a:p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следе </a:t>
            </a: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4 аграрна 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насеља;</a:t>
            </a:r>
          </a:p>
          <a:p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3 </a:t>
            </a: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су насеља индустријско-аграрног 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типа;</a:t>
            </a:r>
          </a:p>
          <a:p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2 </a:t>
            </a:r>
            <a:r>
              <a:rPr lang="sr-Cyrl-RS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 су чистог индустријског </a:t>
            </a:r>
            <a:r>
              <a:rPr lang="sr-Cyrl-RS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типа.</a:t>
            </a:r>
            <a:endParaRPr lang="en-US" sz="1600" b="1">
              <a:solidFill>
                <a:schemeClr val="accent6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5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2" t="2087" r="2010" b="1636"/>
          <a:stretch/>
        </p:blipFill>
        <p:spPr bwMode="auto">
          <a:xfrm>
            <a:off x="187035" y="209550"/>
            <a:ext cx="3711429" cy="48290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71999" y="1795896"/>
            <a:ext cx="3886200" cy="2062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Поново </a:t>
            </a:r>
            <a:r>
              <a:rPr lang="ru-RU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преовладава аграрни тип </a:t>
            </a:r>
            <a:r>
              <a:rPr lang="ru-RU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делатности и то у 4 насеља;</a:t>
            </a:r>
          </a:p>
          <a:p>
            <a:r>
              <a:rPr lang="ru-RU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Аграрно-индустријских насеља има 3;</a:t>
            </a:r>
          </a:p>
          <a:p>
            <a:r>
              <a:rPr lang="ru-RU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Услужно-индустријских такође 3;</a:t>
            </a:r>
          </a:p>
          <a:p>
            <a:r>
              <a:rPr lang="ru-RU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2 насеља су индустријско-услужног типа; </a:t>
            </a:r>
          </a:p>
          <a:p>
            <a:r>
              <a:rPr lang="ru-RU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1 аграрно-услужно насеље;</a:t>
            </a:r>
          </a:p>
          <a:p>
            <a:r>
              <a:rPr lang="ru-RU" sz="1600" b="1" smtClean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1 </a:t>
            </a:r>
            <a:r>
              <a:rPr lang="ru-RU" sz="1600" b="1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чисто индустријско насеље.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7" grpId="0" build="p"/>
      <p:bldP spid="2" grpId="0" animBg="1"/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9"/>
          <p:cNvSpPr txBox="1">
            <a:spLocks noGrp="1"/>
          </p:cNvSpPr>
          <p:nvPr>
            <p:ph type="title"/>
          </p:nvPr>
        </p:nvSpPr>
        <p:spPr>
          <a:xfrm>
            <a:off x="3581400" y="1732"/>
            <a:ext cx="6361912" cy="11443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32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Дневне </a:t>
            </a:r>
            <a:r>
              <a:rPr lang="ru-RU" sz="32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миграције </a:t>
            </a:r>
            <a:r>
              <a:rPr lang="ru-RU" sz="32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економски</a:t>
            </a:r>
            <a:br>
              <a:rPr lang="ru-RU" sz="32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32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активног </a:t>
            </a:r>
            <a:r>
              <a:rPr lang="ru-RU" sz="32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становништва</a:t>
            </a:r>
            <a:endParaRPr sz="320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63" name="Google Shape;663;p19"/>
          <p:cNvSpPr txBox="1">
            <a:spLocks noGrp="1"/>
          </p:cNvSpPr>
          <p:nvPr>
            <p:ph type="body" idx="1"/>
          </p:nvPr>
        </p:nvSpPr>
        <p:spPr>
          <a:xfrm>
            <a:off x="3505200" y="1123950"/>
            <a:ext cx="5257800" cy="3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1400" b="1">
                <a:latin typeface="Times New Roman" pitchFamily="18" charset="0"/>
                <a:cs typeface="Times New Roman" pitchFamily="18" charset="0"/>
              </a:rPr>
              <a:t>Н</a:t>
            </a:r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ајвећи </a:t>
            </a:r>
            <a:r>
              <a:rPr lang="ru-RU" sz="1400" b="1">
                <a:latin typeface="Times New Roman" pitchFamily="18" charset="0"/>
                <a:cs typeface="Times New Roman" pitchFamily="18" charset="0"/>
              </a:rPr>
              <a:t>проценат дневних миграната </a:t>
            </a:r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сконцентрисан је у </a:t>
            </a:r>
            <a:r>
              <a:rPr lang="ru-RU" sz="1400" b="1">
                <a:latin typeface="Times New Roman" pitchFamily="18" charset="0"/>
                <a:cs typeface="Times New Roman" pitchFamily="18" charset="0"/>
              </a:rPr>
              <a:t>3 насеља </a:t>
            </a:r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(највише у насељу Слатина);</a:t>
            </a:r>
          </a:p>
          <a:p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Изузев градског насеља Бор, процентуално </a:t>
            </a:r>
            <a:r>
              <a:rPr lang="ru-RU" sz="1400" b="1">
                <a:latin typeface="Times New Roman" pitchFamily="18" charset="0"/>
                <a:cs typeface="Times New Roman" pitchFamily="18" charset="0"/>
              </a:rPr>
              <a:t>мањи број миграната имају </a:t>
            </a:r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6 насеља;  </a:t>
            </a:r>
          </a:p>
          <a:p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2 </a:t>
            </a:r>
            <a:r>
              <a:rPr lang="ru-RU" sz="1400" b="1">
                <a:latin typeface="Times New Roman" pitchFamily="18" charset="0"/>
                <a:cs typeface="Times New Roman" pitchFamily="18" charset="0"/>
              </a:rPr>
              <a:t>насеља </a:t>
            </a:r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100</a:t>
            </a:r>
            <a:r>
              <a:rPr lang="ru-RU" sz="1400" b="1">
                <a:latin typeface="Times New Roman" pitchFamily="18" charset="0"/>
                <a:cs typeface="Times New Roman" pitchFamily="18" charset="0"/>
              </a:rPr>
              <a:t>% обављају рад у неком другом </a:t>
            </a:r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насељу исте општине. </a:t>
            </a:r>
          </a:p>
          <a:p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1400" b="1">
                <a:latin typeface="Times New Roman" pitchFamily="18" charset="0"/>
                <a:cs typeface="Times New Roman" pitchFamily="18" charset="0"/>
              </a:rPr>
              <a:t>насељу Бор, једна половина становништва одлази у другу општину, док другу половину чине мигранти који одлазе у друго </a:t>
            </a:r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насеље исте општине, </a:t>
            </a:r>
            <a:r>
              <a:rPr lang="ru-RU" sz="1400" b="1">
                <a:latin typeface="Times New Roman" pitchFamily="18" charset="0"/>
                <a:cs typeface="Times New Roman" pitchFamily="18" charset="0"/>
              </a:rPr>
              <a:t>остатак је непознат. </a:t>
            </a:r>
            <a:endParaRPr lang="ru-RU" sz="1400" b="1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1400" b="1">
                <a:latin typeface="Times New Roman" pitchFamily="18" charset="0"/>
                <a:cs typeface="Times New Roman" pitchFamily="18" charset="0"/>
              </a:rPr>
              <a:t>осталим насељима углавном преовладавају мигранти који одлазе у друго насеље исте </a:t>
            </a:r>
            <a:r>
              <a:rPr lang="ru-RU" sz="1400" b="1" smtClean="0">
                <a:latin typeface="Times New Roman" pitchFamily="18" charset="0"/>
                <a:cs typeface="Times New Roman" pitchFamily="18" charset="0"/>
              </a:rPr>
              <a:t>општине.</a:t>
            </a:r>
            <a:endParaRPr lang="ru-RU" b="1">
              <a:latin typeface="Times New Roman" pitchFamily="18" charset="0"/>
              <a:cs typeface="Times New Roman" pitchFamily="18" charset="0"/>
            </a:endParaRPr>
          </a:p>
          <a:p>
            <a:pPr marL="88900" lvl="0" indent="0" algn="l" rtl="0">
              <a:spcBef>
                <a:spcPts val="600"/>
              </a:spcBef>
              <a:spcAft>
                <a:spcPts val="0"/>
              </a:spcAft>
              <a:buSzPts val="2200"/>
              <a:buNone/>
            </a:pPr>
            <a:endParaRPr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7" t="1158" r="1741" b="-1047"/>
          <a:stretch/>
        </p:blipFill>
        <p:spPr bwMode="auto">
          <a:xfrm>
            <a:off x="20782" y="107709"/>
            <a:ext cx="3653866" cy="488339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28"/>
          <p:cNvSpPr txBox="1">
            <a:spLocks noGrp="1"/>
          </p:cNvSpPr>
          <p:nvPr>
            <p:ph type="ctrTitle" idx="4294967295"/>
          </p:nvPr>
        </p:nvSpPr>
        <p:spPr>
          <a:xfrm>
            <a:off x="949699" y="0"/>
            <a:ext cx="6732867" cy="6624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sr-Cyrl-RS" sz="3200">
                <a:solidFill>
                  <a:schemeClr val="accent1">
                    <a:lumMod val="50000"/>
                  </a:schemeClr>
                </a:solidFill>
              </a:rPr>
              <a:t>Закључна разматрања</a:t>
            </a:r>
            <a:endParaRPr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48180" y="872280"/>
            <a:ext cx="3904239" cy="129657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Од 1991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.-2011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год.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 нивоу целе општине 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опада број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становника. Градско насеље је једино насеље 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са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преко 40.000 становника. Идући ка периферији, број становника се пропорционално смањује. 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067300" y="895350"/>
            <a:ext cx="3352800" cy="11727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У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оба  међупописна периода сва насеља су припадала Е-4 изузев два 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насеља,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која су првом међупописном периоду припадала Е-3 типу. 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81000" y="2343150"/>
            <a:ext cx="4038600" cy="109750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Највећи број насеља 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спада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у категорију руралних насеља, углавном сконцентрисаних у северном делу општине. Остале категорије равномерно су заступљене. 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724400" y="2232247"/>
            <a:ext cx="3962400" cy="121983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асеља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су доживела драстичне промене. 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1991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. године насеља су већином била чистог аграрног типа, 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2002. години доминирају 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индустријско-услужна, док у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2011. 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години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поново преовладава аграрни тип.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770639" y="3562350"/>
            <a:ext cx="5486400" cy="13716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Н</a:t>
            </a:r>
            <a:r>
              <a:rPr lang="ru-RU" sz="1500" smtClean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ајвећи </a:t>
            </a:r>
            <a:r>
              <a:rPr lang="ru-RU" sz="150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број дневних миграната долази из приградских насеља. Најмање мигрирају становници са севера општине. Југозападни, југоисточни и јужни делови општине више зависе од градског насеља. Доминантне су локалне дневне миграције, а миграната који раде у другој држави готово нема.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Wart template">
  <a:themeElements>
    <a:clrScheme name="Custom 11">
      <a:dk1>
        <a:sysClr val="windowText" lastClr="000000"/>
      </a:dk1>
      <a:lt1>
        <a:srgbClr val="EBDEDA"/>
      </a:lt1>
      <a:dk2>
        <a:srgbClr val="696464"/>
      </a:dk2>
      <a:lt2>
        <a:srgbClr val="E9E5DC"/>
      </a:lt2>
      <a:accent1>
        <a:srgbClr val="DE6B5C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646</Words>
  <Application>Microsoft Office PowerPoint</Application>
  <PresentationFormat>On-screen Show (16:9)</PresentationFormat>
  <Paragraphs>59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Montserrat Light</vt:lpstr>
      <vt:lpstr>Times New Roman</vt:lpstr>
      <vt:lpstr>Montserrat</vt:lpstr>
      <vt:lpstr>Wingdings</vt:lpstr>
      <vt:lpstr>Montserrat ExtraBold</vt:lpstr>
      <vt:lpstr>Wart template</vt:lpstr>
      <vt:lpstr> Анализа функцијског значаја градског  насеља Бор </vt:lpstr>
      <vt:lpstr>Уводне карактеристике</vt:lpstr>
      <vt:lpstr>Просторна дистрибуција насеља и становништва</vt:lpstr>
      <vt:lpstr>PowerPoint Presentation</vt:lpstr>
      <vt:lpstr>PowerPoint Presentation</vt:lpstr>
      <vt:lpstr>Степен урбаности  насеља</vt:lpstr>
      <vt:lpstr>PowerPoint Presentation</vt:lpstr>
      <vt:lpstr>Дневне миграције економски активног становништва</vt:lpstr>
      <vt:lpstr>Закључна разматрања</vt:lpstr>
      <vt:lpstr>ХВАЛА НА ПАЖЊИ!   ❤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Silvija</cp:lastModifiedBy>
  <cp:revision>36</cp:revision>
  <dcterms:modified xsi:type="dcterms:W3CDTF">2021-12-21T21:03:59Z</dcterms:modified>
</cp:coreProperties>
</file>